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83" r:id="rId4"/>
    <p:sldId id="282" r:id="rId5"/>
    <p:sldId id="280" r:id="rId6"/>
    <p:sldId id="284" r:id="rId7"/>
    <p:sldId id="275" r:id="rId8"/>
    <p:sldId id="276" r:id="rId9"/>
    <p:sldId id="259" r:id="rId10"/>
    <p:sldId id="271" r:id="rId11"/>
    <p:sldId id="272" r:id="rId12"/>
    <p:sldId id="273" r:id="rId13"/>
    <p:sldId id="257" r:id="rId14"/>
    <p:sldId id="279" r:id="rId15"/>
    <p:sldId id="267" r:id="rId16"/>
    <p:sldId id="258" r:id="rId17"/>
    <p:sldId id="265" r:id="rId18"/>
    <p:sldId id="266" r:id="rId19"/>
    <p:sldId id="269" r:id="rId20"/>
    <p:sldId id="270" r:id="rId21"/>
    <p:sldId id="277" r:id="rId22"/>
    <p:sldId id="281" r:id="rId23"/>
    <p:sldId id="261" r:id="rId24"/>
    <p:sldId id="262" r:id="rId25"/>
    <p:sldId id="263" r:id="rId26"/>
    <p:sldId id="268" r:id="rId27"/>
    <p:sldId id="8425" r:id="rId28"/>
    <p:sldId id="842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50"/>
    <a:srgbClr val="111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660"/>
  </p:normalViewPr>
  <p:slideViewPr>
    <p:cSldViewPr snapToGrid="0">
      <p:cViewPr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AAAA7-3026-47AA-BC41-8DE15D294CCB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E47D2-FB84-4B69-A8CC-78970D41C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4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77945/Xamarin-Forms-Theming-Made-Simpl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https://www.codeproject.com/Articles/1277945/Xamarin-Forms-Theming-Made-Simple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E47D2-FB84-4B69-A8CC-78970D41CD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25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6E683B-EEDA-4BB6-8853-6D7C0B405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72F1C-2FEF-4209-8503-AF0B3A3CDF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443A0-F312-4E59-80D4-BDCA5554D7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&amp; Company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4428D-44FB-4CEB-A66E-BFF057F3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FE671-D297-4D11-819F-1F49D8F3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50170-814D-4D6F-B277-D97FC1F3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577-E91B-4646-B6D6-4DDEFFDE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C0158-2C6E-4771-A622-5D92FAA89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E9BC9-767E-4CF9-84B6-9E8BF04E6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546D0-BA9B-4CBC-BEB1-A71F6143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67655-974B-4B86-AEC0-ADE3210A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EE9FA-B7FB-4D88-BCF8-A0098D09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2C12D-CEE0-482C-8926-A5B64C5C8A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327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6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3920-DFDC-4F4D-A76D-C99FC671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D7B4C-99B6-4B72-8965-5DF89A2C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52BF8-E426-4AC6-922E-D1D0946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1F317-3835-42E8-912E-4BEBAC88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07D7-49C7-45A0-AD49-26D568A4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682EE-931B-41CC-B631-A0C188B6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579D9-7CE9-4BDA-B384-DE52014FD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81A44-ADAE-4B32-96C2-F05AB1B3D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A831-E75A-49B4-ADE4-1D83222B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62DE-E13D-4987-B1F5-3EDD0406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E831D-900C-43E8-A637-4B7843D7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57816-6E1E-45DB-A6FA-12537315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4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A63A-AFA4-4FA6-BC6B-E1540146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A8CCF-A006-49D1-9843-D4ACD11A4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BF5A9-B8CA-44F9-82AF-383F212F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559C-7D3A-47D1-8FD2-0B641943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8F577-FE38-4F69-80E7-665D193D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EC64-1F9C-4715-9547-42E6DE1C37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6E6D-2355-42DB-B28C-7B010CF0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FA458-2A88-4C61-9ACA-F28F4BF6A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013E-5092-4CF0-B859-20673CF7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F450-6D6C-4108-B234-A435E381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E9534-2DF2-4247-B0FD-E18F99E1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6C928-D6D7-4D35-9BF2-060D38FB4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54AF-2F92-4223-B4A8-2BC59CB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BDB09-D2AA-4438-864E-97B774C70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EFDF4-DDF6-42E2-ABC7-9C43B0A5D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B1361-FF51-4231-BC6D-66264D43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4AA7B-443D-4B05-8195-CFD1421A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67940-9EE0-4550-A440-26A41AA5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CD74B-621A-46A5-B1C2-F28607440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281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8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DFCF-AECC-40AE-8710-9472E78B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0AC1F-DF14-4F1F-9E38-3010B3D2C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8D06C-B011-4E2E-A260-124908094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45490-21E2-4F80-97CB-BB08CD472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27EDA-06F3-4F03-A900-EDD4DC073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25F43-6CB3-4313-81C8-4F9AA076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CB231-9C83-45C1-872C-8E715C96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775583-FD71-4127-BD5A-991C5C21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5439D-D2E7-453B-8EB7-9BF0DC82D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03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6629-3707-4302-8188-DF65EABE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C1A5E-7E6A-4C1A-9492-44968245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CBBFB-2DEF-4811-968B-24979BB2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C6AE3-E526-4034-91F7-70F3A56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D6D32-F76F-4245-8BB8-B25285CC8C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B14E8F9-6FE2-48A9-A999-B46DE2F72D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26E6D-2355-42DB-B28C-7B010CF030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FA458-2A88-4C61-9ACA-F28F4BF6A2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Demo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013E-5092-4CF0-B859-20673CF7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F450-6D6C-4108-B234-A435E381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E9534-2DF2-4247-B0FD-E18F99E1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0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54736-CCEA-42B9-B082-51A5F207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982D2-F839-4DC8-9440-8D9C0C40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BE6F9-7B5A-4C3F-9DA6-C595E0F7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060D9-4284-4EB1-8884-A2A48359B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9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5E51-8000-44AD-BC74-E5A0F564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9067-8243-475C-B390-C14806E82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C9E47-C0B4-459B-8F71-1BEAB287A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D0598-2CB5-4989-8166-1DE00997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3A699-64DF-4118-95AD-856BD940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5A5A6-C809-4338-BEB4-28C9039C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92EB0B-8E56-4A24-86AA-FFE026C42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3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FED39-F407-438B-A965-3AACCBB4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D3D5-9C44-4BBC-BA41-9722499D8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FFF7E-0430-4FF6-95ED-68045E9C9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9D785-216C-43EB-8402-115D8BC3A107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F222-8348-41F1-952A-FC29E34A4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DE7D7-9F20-401B-8A5B-8B410F6C4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1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rpnado.com/pure-xamarin-forms-tab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hyperlink" Target="https://www.twitch.tv/kymphillpott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xamarin/xamarin-forms/user-interface/text/fonts#named-font-siz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2650-9838-4E6D-88D5-E688DD57C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Let’s Make Crazy Beautiful UI With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24B90B8-68AD-4C84-B844-2EA371C3DE0A}"/>
              </a:ext>
            </a:extLst>
          </p:cNvPr>
          <p:cNvSpPr txBox="1">
            <a:spLocks/>
          </p:cNvSpPr>
          <p:nvPr/>
        </p:nvSpPr>
        <p:spPr>
          <a:xfrm>
            <a:off x="410966" y="5347711"/>
            <a:ext cx="898241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David Ortinau</a:t>
            </a:r>
          </a:p>
          <a:p>
            <a:r>
              <a:rPr lang="en-US"/>
              <a:t>@davidortinau</a:t>
            </a:r>
          </a:p>
          <a:p>
            <a:r>
              <a:rPr lang="en-US"/>
              <a:t>Senior Program Manager, Xamarin Mobile SDKs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0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506A-A44D-498C-B4D7-AC59AF5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2DCC0-4D75-4790-9E1A-12E5F3CB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Code</a:t>
            </a:r>
          </a:p>
          <a:p>
            <a:r>
              <a:rPr lang="en-US" dirty="0" err="1"/>
              <a:t>SkiaSharp</a:t>
            </a:r>
            <a:endParaRPr lang="en-US" dirty="0"/>
          </a:p>
          <a:p>
            <a:r>
              <a:rPr lang="en-US" dirty="0" err="1"/>
              <a:t>PancakeView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506A-A44D-498C-B4D7-AC59AF5A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2DCC0-4D75-4790-9E1A-12E5F3CB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Circle</a:t>
            </a:r>
          </a:p>
          <a:p>
            <a:pPr lvl="1"/>
            <a:r>
              <a:rPr lang="en-US" dirty="0"/>
              <a:t>Square / Rectangle</a:t>
            </a:r>
          </a:p>
          <a:p>
            <a:r>
              <a:rPr lang="en-US" dirty="0"/>
              <a:t>Bitmap image</a:t>
            </a:r>
          </a:p>
          <a:p>
            <a:r>
              <a:rPr lang="en-US" dirty="0"/>
              <a:t>Vector image</a:t>
            </a:r>
          </a:p>
          <a:p>
            <a:r>
              <a:rPr lang="en-US" dirty="0"/>
              <a:t>Drawn</a:t>
            </a:r>
          </a:p>
          <a:p>
            <a:pPr lvl="1"/>
            <a:r>
              <a:rPr lang="en-US" dirty="0" err="1"/>
              <a:t>SkiaSharp</a:t>
            </a:r>
            <a:endParaRPr lang="en-US" dirty="0"/>
          </a:p>
          <a:p>
            <a:pPr lvl="1"/>
            <a:r>
              <a:rPr lang="en-US" dirty="0"/>
              <a:t>Native Code</a:t>
            </a:r>
          </a:p>
        </p:txBody>
      </p:sp>
    </p:spTree>
    <p:extLst>
      <p:ext uri="{BB962C8B-B14F-4D97-AF65-F5344CB8AC3E}">
        <p14:creationId xmlns:p14="http://schemas.microsoft.com/office/powerpoint/2010/main" val="229633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D97F-1844-4E25-B0CB-34A73C0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&amp; Shapes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94E49-3C84-450B-9BB5-CDD5B8AEC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38A6-D21A-FB4A-A030-1D7A4F68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over the Bars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31024-769F-2F48-9D10-36C322FF4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AF0C-6DA6-4103-8EF2-30499FD9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E662E-C235-44ED-88B2-10BE3EE8D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Renderers</a:t>
            </a:r>
          </a:p>
          <a:p>
            <a:r>
              <a:rPr lang="en-US" dirty="0"/>
              <a:t>Plugins</a:t>
            </a:r>
          </a:p>
          <a:p>
            <a:pPr lvl="1"/>
            <a:r>
              <a:rPr lang="en-US" dirty="0">
                <a:hlinkClick r:id="rId2"/>
              </a:rPr>
              <a:t>https://www.sharpnado.com/pure-xamarin-forms-tabs/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25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D97F-1844-4E25-B0CB-34A73C0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94E49-3C84-450B-9BB5-CDD5B8AEC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0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38A6-D21A-FB4A-A030-1D7A4F68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31024-769F-2F48-9D10-36C322FF4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0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B34F-83D1-4B58-9BE0-EC94700A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78723" cy="1325563"/>
          </a:xfrm>
        </p:spPr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6844-2720-4D93-B18E-BBB1A9408053}"/>
              </a:ext>
            </a:extLst>
          </p:cNvPr>
          <p:cNvSpPr/>
          <p:nvPr/>
        </p:nvSpPr>
        <p:spPr>
          <a:xfrm>
            <a:off x="4536489" y="875507"/>
            <a:ext cx="2814221" cy="146219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E4A83-5AC0-49A8-9D7E-FF0C21D314EF}"/>
              </a:ext>
            </a:extLst>
          </p:cNvPr>
          <p:cNvSpPr/>
          <p:nvPr/>
        </p:nvSpPr>
        <p:spPr>
          <a:xfrm>
            <a:off x="4688889" y="1027906"/>
            <a:ext cx="2814221" cy="432934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0BA4F9-F0EE-4336-BC93-477C335E7F88}"/>
              </a:ext>
            </a:extLst>
          </p:cNvPr>
          <p:cNvSpPr/>
          <p:nvPr/>
        </p:nvSpPr>
        <p:spPr>
          <a:xfrm>
            <a:off x="4836270" y="1798277"/>
            <a:ext cx="2814221" cy="51490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9EDD2-DA3D-4758-B988-9DFE1D3A2D85}"/>
              </a:ext>
            </a:extLst>
          </p:cNvPr>
          <p:cNvSpPr/>
          <p:nvPr/>
        </p:nvSpPr>
        <p:spPr>
          <a:xfrm>
            <a:off x="4988670" y="1950677"/>
            <a:ext cx="2814221" cy="51490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FD9EE-2542-4E12-82C1-607677C5FCAF}"/>
              </a:ext>
            </a:extLst>
          </p:cNvPr>
          <p:cNvSpPr txBox="1"/>
          <p:nvPr/>
        </p:nvSpPr>
        <p:spPr>
          <a:xfrm>
            <a:off x="8241307" y="407813"/>
            <a:ext cx="1975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Feature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25A57-81F7-49A5-910F-F804657DEC4A}"/>
              </a:ext>
            </a:extLst>
          </p:cNvPr>
          <p:cNvSpPr txBox="1"/>
          <p:nvPr/>
        </p:nvSpPr>
        <p:spPr>
          <a:xfrm>
            <a:off x="8241307" y="820806"/>
            <a:ext cx="1929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Scroll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D774A-274C-4DC4-B304-DF5FB6F2DBD8}"/>
              </a:ext>
            </a:extLst>
          </p:cNvPr>
          <p:cNvSpPr txBox="1"/>
          <p:nvPr/>
        </p:nvSpPr>
        <p:spPr>
          <a:xfrm>
            <a:off x="8241307" y="1277461"/>
            <a:ext cx="26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Transparent </a:t>
            </a:r>
            <a:r>
              <a:rPr lang="en-US" sz="2400" dirty="0" err="1">
                <a:solidFill>
                  <a:schemeClr val="bg1"/>
                </a:solidFill>
              </a:rPr>
              <a:t>NavBar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A5669-93A2-43FE-B44E-9B7D0113FD27}"/>
              </a:ext>
            </a:extLst>
          </p:cNvPr>
          <p:cNvSpPr txBox="1"/>
          <p:nvPr/>
        </p:nvSpPr>
        <p:spPr>
          <a:xfrm>
            <a:off x="8258971" y="1797519"/>
            <a:ext cx="214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Opaque </a:t>
            </a:r>
            <a:r>
              <a:rPr lang="en-US" sz="2400" dirty="0" err="1">
                <a:solidFill>
                  <a:schemeClr val="bg1"/>
                </a:solidFill>
              </a:rPr>
              <a:t>NavBar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41616F-1CD6-4849-9B6F-905A7CE4047A}"/>
              </a:ext>
            </a:extLst>
          </p:cNvPr>
          <p:cNvCxnSpPr>
            <a:cxnSpLocks/>
          </p:cNvCxnSpPr>
          <p:nvPr/>
        </p:nvCxnSpPr>
        <p:spPr>
          <a:xfrm flipH="1">
            <a:off x="6953441" y="638646"/>
            <a:ext cx="1328058" cy="1636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6197E7-F240-4BCA-B5A7-D40B50F45A0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7164458" y="1027906"/>
            <a:ext cx="1076849" cy="237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8F41B8-DD26-4947-BCAC-04B9E35851D0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204651" y="1388602"/>
            <a:ext cx="1036656" cy="119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68FBD1-4A9E-4C8F-8C46-B3AB473D4E95}"/>
              </a:ext>
            </a:extLst>
          </p:cNvPr>
          <p:cNvCxnSpPr>
            <a:cxnSpLocks/>
          </p:cNvCxnSpPr>
          <p:nvPr/>
        </p:nvCxnSpPr>
        <p:spPr>
          <a:xfrm flipH="1" flipV="1">
            <a:off x="7244843" y="1881190"/>
            <a:ext cx="1036656" cy="11969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85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B34F-83D1-4B58-9BE0-EC94700A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78723" cy="1325563"/>
          </a:xfrm>
        </p:spPr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C6844-2720-4D93-B18E-BBB1A9408053}"/>
              </a:ext>
            </a:extLst>
          </p:cNvPr>
          <p:cNvSpPr/>
          <p:nvPr/>
        </p:nvSpPr>
        <p:spPr>
          <a:xfrm>
            <a:off x="4536489" y="875507"/>
            <a:ext cx="2814221" cy="146219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E4A83-5AC0-49A8-9D7E-FF0C21D314EF}"/>
              </a:ext>
            </a:extLst>
          </p:cNvPr>
          <p:cNvSpPr/>
          <p:nvPr/>
        </p:nvSpPr>
        <p:spPr>
          <a:xfrm>
            <a:off x="4688889" y="1027906"/>
            <a:ext cx="2814221" cy="432934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0BA4F9-F0EE-4336-BC93-477C335E7F88}"/>
              </a:ext>
            </a:extLst>
          </p:cNvPr>
          <p:cNvSpPr/>
          <p:nvPr/>
        </p:nvSpPr>
        <p:spPr>
          <a:xfrm>
            <a:off x="4836270" y="1798277"/>
            <a:ext cx="2814221" cy="51490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9EDD2-DA3D-4758-B988-9DFE1D3A2D85}"/>
              </a:ext>
            </a:extLst>
          </p:cNvPr>
          <p:cNvSpPr/>
          <p:nvPr/>
        </p:nvSpPr>
        <p:spPr>
          <a:xfrm>
            <a:off x="4988670" y="1950677"/>
            <a:ext cx="2814221" cy="514905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12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7.40741E-7 L 5.55112E-17 -0.0583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F3DF-B629-4944-8ACC-E76C1669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9E256-9673-48D3-91F6-164E8BDB3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ScrollPosition</a:t>
            </a:r>
            <a:r>
              <a:rPr lang="en-US" dirty="0"/>
              <a:t> / </a:t>
            </a:r>
            <a:r>
              <a:rPr lang="en-US" dirty="0" err="1"/>
              <a:t>ScrollPercentage</a:t>
            </a:r>
            <a:endParaRPr lang="en-US" dirty="0"/>
          </a:p>
          <a:p>
            <a:pPr lvl="1"/>
            <a:r>
              <a:rPr lang="en-US" dirty="0"/>
              <a:t>A value that is changing based on user input</a:t>
            </a:r>
          </a:p>
          <a:p>
            <a:r>
              <a:rPr lang="en-US" dirty="0"/>
              <a:t>Bindings</a:t>
            </a:r>
          </a:p>
          <a:p>
            <a:pPr lvl="1"/>
            <a:r>
              <a:rPr lang="en-US" dirty="0"/>
              <a:t>A way to apply the change to the secondary element</a:t>
            </a:r>
          </a:p>
          <a:p>
            <a:r>
              <a:rPr lang="en-US" dirty="0" err="1"/>
              <a:t>ValueConverter</a:t>
            </a:r>
            <a:endParaRPr lang="en-US" dirty="0"/>
          </a:p>
          <a:p>
            <a:pPr lvl="1"/>
            <a:r>
              <a:rPr lang="en-US" dirty="0"/>
              <a:t>A way to apply an offset to create the parallax effect</a:t>
            </a:r>
          </a:p>
          <a:p>
            <a:pPr lvl="1"/>
            <a:r>
              <a:rPr lang="en-US" dirty="0"/>
              <a:t>Optional: A min/max (start/end) to constrain the effect</a:t>
            </a:r>
          </a:p>
        </p:txBody>
      </p:sp>
    </p:spTree>
    <p:extLst>
      <p:ext uri="{BB962C8B-B14F-4D97-AF65-F5344CB8AC3E}">
        <p14:creationId xmlns:p14="http://schemas.microsoft.com/office/powerpoint/2010/main" val="199836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38A6-D21A-FB4A-A030-1D7A4F68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Themes: Colors, Fonts, Icons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31024-769F-2F48-9D10-36C322FF4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9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1FC0D1-D976-4039-8E3B-43000FF5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10326A-5F0B-441F-AB4B-3B8C464A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FE30E9-670D-45D5-BF89-7F95413D9497}"/>
              </a:ext>
            </a:extLst>
          </p:cNvPr>
          <p:cNvSpPr/>
          <p:nvPr/>
        </p:nvSpPr>
        <p:spPr>
          <a:xfrm>
            <a:off x="1851890" y="3059668"/>
            <a:ext cx="848822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Consolas" panose="020B0609020204030204" pitchFamily="49" charset="0"/>
              </a:rPr>
              <a:t>(percentage * max) * factor;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2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38A6-D21A-FB4A-A030-1D7A4F68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31024-769F-2F48-9D10-36C322FF4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41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97AE-850B-47C4-8D5D-95056D7D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D169-FFEA-45DE-966D-040796D99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raw.githubusercontent.com/sthewissen/Xamarin.Forms.EasyLoading/master/images/sample.gif">
            <a:extLst>
              <a:ext uri="{FF2B5EF4-FFF2-40B4-BE49-F238E27FC236}">
                <a16:creationId xmlns:a16="http://schemas.microsoft.com/office/drawing/2014/main" id="{4C3C0E7C-5E76-4B81-9BB9-FEB6275891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685" y="365125"/>
            <a:ext cx="2720115" cy="53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849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9F3B-A7E3-4B73-A1E1-2B027766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2DD4-3BD8-4D8A-A4BA-D4B5C23C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people SOMETHING is happening</a:t>
            </a:r>
          </a:p>
          <a:p>
            <a:r>
              <a:rPr lang="en-US" dirty="0"/>
              <a:t>Communicate WHAT is happening</a:t>
            </a:r>
          </a:p>
          <a:p>
            <a:r>
              <a:rPr lang="en-US" dirty="0"/>
              <a:t>Fill the time</a:t>
            </a:r>
          </a:p>
        </p:txBody>
      </p:sp>
    </p:spTree>
    <p:extLst>
      <p:ext uri="{BB962C8B-B14F-4D97-AF65-F5344CB8AC3E}">
        <p14:creationId xmlns:p14="http://schemas.microsoft.com/office/powerpoint/2010/main" val="876447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9F3B-A7E3-4B73-A1E1-2B027766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2DD4-3BD8-4D8A-A4BA-D4B5C23CB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states</a:t>
            </a:r>
          </a:p>
          <a:p>
            <a:r>
              <a:rPr lang="en-US" dirty="0"/>
              <a:t>Updating data</a:t>
            </a:r>
          </a:p>
          <a:p>
            <a:r>
              <a:rPr lang="en-US" dirty="0"/>
              <a:t>Short running processes</a:t>
            </a:r>
          </a:p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979025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1A8D-8E09-4BCC-B93E-93B82133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FEF8D-CC55-4C37-868E-87F683713B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</a:t>
            </a:r>
          </a:p>
          <a:p>
            <a:r>
              <a:rPr lang="en-US" dirty="0"/>
              <a:t>Make it meaningful</a:t>
            </a:r>
          </a:p>
          <a:p>
            <a:r>
              <a:rPr lang="en-US" dirty="0"/>
              <a:t>Make it natural</a:t>
            </a:r>
          </a:p>
          <a:p>
            <a:r>
              <a:rPr lang="en-US" dirty="0"/>
              <a:t>Make it as brief as possible</a:t>
            </a:r>
          </a:p>
          <a:p>
            <a:r>
              <a:rPr lang="en-US" dirty="0"/>
              <a:t>Trigger it in response to a user action</a:t>
            </a:r>
          </a:p>
          <a:p>
            <a:r>
              <a:rPr lang="en-US" dirty="0"/>
              <a:t>Make it reversable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AB245-1E21-4B98-AD2F-D9A29DDD8E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Don’t</a:t>
            </a:r>
          </a:p>
          <a:p>
            <a:r>
              <a:rPr lang="en-US" dirty="0"/>
              <a:t>Be gratuitous</a:t>
            </a:r>
          </a:p>
          <a:p>
            <a:r>
              <a:rPr lang="en-US" dirty="0"/>
              <a:t>Be a hindrance</a:t>
            </a:r>
          </a:p>
          <a:p>
            <a:r>
              <a:rPr lang="en-US" dirty="0"/>
              <a:t>Transition more than 1 thing or group of things at a time</a:t>
            </a:r>
          </a:p>
        </p:txBody>
      </p:sp>
    </p:spTree>
    <p:extLst>
      <p:ext uri="{BB962C8B-B14F-4D97-AF65-F5344CB8AC3E}">
        <p14:creationId xmlns:p14="http://schemas.microsoft.com/office/powerpoint/2010/main" val="1567977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D97F-1844-4E25-B0CB-34A73C0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Parallax &amp; Transition Demo!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94E49-3C84-450B-9BB5-CDD5B8AEC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1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C61F-BA19-4FAC-AD16-66DE3108D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Kym Phillpotts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715EF-5410-4E5B-9CCD-B1AAAF7F0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https://www.twitch.tv/kymphillpotts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unzone">
            <a:hlinkClick r:id="" action="ppaction://media"/>
            <a:extLst>
              <a:ext uri="{FF2B5EF4-FFF2-40B4-BE49-F238E27FC236}">
                <a16:creationId xmlns:a16="http://schemas.microsoft.com/office/drawing/2014/main" id="{A235F076-0356-4B4A-9619-ED4530AA6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70788" y="173831"/>
            <a:ext cx="33337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2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9BB-211A-430B-8D4F-0DBDEFF7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14A92-9AB4-4198-82BF-C618E1CA2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  <a:p>
            <a:r>
              <a:rPr lang="en-US" dirty="0"/>
              <a:t>david.ortinau@microsoft.com</a:t>
            </a:r>
          </a:p>
          <a:p>
            <a:r>
              <a:rPr lang="en-US" dirty="0"/>
              <a:t>@davidortinau | twitch.tv/davidortinau</a:t>
            </a:r>
          </a:p>
        </p:txBody>
      </p:sp>
    </p:spTree>
    <p:extLst>
      <p:ext uri="{BB962C8B-B14F-4D97-AF65-F5344CB8AC3E}">
        <p14:creationId xmlns:p14="http://schemas.microsoft.com/office/powerpoint/2010/main" val="215338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01D54-8A7F-48A2-9FB7-3B5B0A38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39" y="0"/>
            <a:ext cx="1045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2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E056B-B024-4393-8F44-F1CA9266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39" y="0"/>
            <a:ext cx="1045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5C30-2740-4A0A-83BB-7DA3FC1C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BBB4-0F10-419B-B3C3-B50B28F63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Xamarin.Forms.Theme</a:t>
            </a:r>
            <a:endParaRPr lang="en-US" dirty="0"/>
          </a:p>
          <a:p>
            <a:pPr lvl="1"/>
            <a:r>
              <a:rPr lang="en-US" dirty="0"/>
              <a:t>Preview</a:t>
            </a:r>
          </a:p>
          <a:p>
            <a:pPr lvl="1"/>
            <a:r>
              <a:rPr lang="en-US" dirty="0"/>
              <a:t>Pain to setup</a:t>
            </a:r>
          </a:p>
          <a:p>
            <a:r>
              <a:rPr lang="en-US" dirty="0" err="1"/>
              <a:t>GrialKit</a:t>
            </a:r>
            <a:endParaRPr lang="en-US" dirty="0"/>
          </a:p>
          <a:p>
            <a:pPr lvl="1"/>
            <a:r>
              <a:rPr lang="en-US" dirty="0"/>
              <a:t>Super easy</a:t>
            </a:r>
          </a:p>
          <a:p>
            <a:pPr lvl="1"/>
            <a:r>
              <a:rPr lang="en-US" dirty="0"/>
              <a:t>Commercial</a:t>
            </a:r>
          </a:p>
          <a:p>
            <a:r>
              <a:rPr lang="en-US" dirty="0"/>
              <a:t>Write Your Own</a:t>
            </a:r>
          </a:p>
          <a:p>
            <a:pPr lvl="1"/>
            <a:r>
              <a:rPr lang="en-US" dirty="0"/>
              <a:t>Isn’t this why we are here?!</a:t>
            </a:r>
          </a:p>
        </p:txBody>
      </p:sp>
    </p:spTree>
    <p:extLst>
      <p:ext uri="{BB962C8B-B14F-4D97-AF65-F5344CB8AC3E}">
        <p14:creationId xmlns:p14="http://schemas.microsoft.com/office/powerpoint/2010/main" val="399855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5C30-2740-4A0A-83BB-7DA3FC1C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Font Sizes for a11y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602C4-9203-40D8-834F-E0F540BF6350}"/>
              </a:ext>
            </a:extLst>
          </p:cNvPr>
          <p:cNvSpPr txBox="1"/>
          <p:nvPr/>
        </p:nvSpPr>
        <p:spPr>
          <a:xfrm>
            <a:off x="101601" y="6348844"/>
            <a:ext cx="9802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https://docs.microsoft.com/en-us/xamarin/xamarin-forms/user-interface/text/fonts#named-font-sizes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08A1CD-2588-45FC-B588-63CBD61025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017490"/>
              </p:ext>
            </p:extLst>
          </p:nvPr>
        </p:nvGraphicFramePr>
        <p:xfrm>
          <a:off x="2122190" y="1576245"/>
          <a:ext cx="7042456" cy="4351336"/>
        </p:xfrm>
        <a:graphic>
          <a:graphicData uri="http://schemas.openxmlformats.org/drawingml/2006/table">
            <a:tbl>
              <a:tblPr/>
              <a:tblGrid>
                <a:gridCol w="1760614">
                  <a:extLst>
                    <a:ext uri="{9D8B030D-6E8A-4147-A177-3AD203B41FA5}">
                      <a16:colId xmlns:a16="http://schemas.microsoft.com/office/drawing/2014/main" val="3577715665"/>
                    </a:ext>
                  </a:extLst>
                </a:gridCol>
                <a:gridCol w="1760614">
                  <a:extLst>
                    <a:ext uri="{9D8B030D-6E8A-4147-A177-3AD203B41FA5}">
                      <a16:colId xmlns:a16="http://schemas.microsoft.com/office/drawing/2014/main" val="1434493257"/>
                    </a:ext>
                  </a:extLst>
                </a:gridCol>
                <a:gridCol w="1760614">
                  <a:extLst>
                    <a:ext uri="{9D8B030D-6E8A-4147-A177-3AD203B41FA5}">
                      <a16:colId xmlns:a16="http://schemas.microsoft.com/office/drawing/2014/main" val="3361197291"/>
                    </a:ext>
                  </a:extLst>
                </a:gridCol>
                <a:gridCol w="1760614">
                  <a:extLst>
                    <a:ext uri="{9D8B030D-6E8A-4147-A177-3AD203B41FA5}">
                      <a16:colId xmlns:a16="http://schemas.microsoft.com/office/drawing/2014/main" val="2752459105"/>
                    </a:ext>
                  </a:extLst>
                </a:gridCol>
              </a:tblGrid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Member</a:t>
                      </a:r>
                    </a:p>
                  </a:txBody>
                  <a:tcPr marL="119872" marR="119872" marT="89904" marB="89904" anchor="b">
                    <a:lnL w="12700" cap="flat" cmpd="sng" algn="ctr">
                      <a:solidFill>
                        <a:srgbClr val="F04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45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5D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iOS</a:t>
                      </a:r>
                    </a:p>
                  </a:txBody>
                  <a:tcPr marL="119872" marR="119872" marT="89904" marB="89904" anchor="b">
                    <a:lnL w="12700" cap="flat" cmpd="sng" algn="ctr">
                      <a:solidFill>
                        <a:srgbClr val="404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4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6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Android</a:t>
                      </a:r>
                    </a:p>
                  </a:txBody>
                  <a:tcPr marL="119872" marR="119872" marT="89904" marB="89904" anchor="b">
                    <a:lnL w="12700" cap="flat" cmpd="sng" algn="ctr">
                      <a:solidFill>
                        <a:srgbClr val="984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5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84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6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>
                          <a:effectLst/>
                        </a:rPr>
                        <a:t>UWP</a:t>
                      </a:r>
                    </a:p>
                  </a:txBody>
                  <a:tcPr marL="119872" marR="119872" marT="89904" marB="89904" anchor="b">
                    <a:lnL w="12700" cap="flat" cmpd="sng" algn="ctr">
                      <a:solidFill>
                        <a:srgbClr val="D85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5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5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6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867848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Default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B05D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6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05D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6A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16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C86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6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6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86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14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F06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6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6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7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14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E86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6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6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7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486762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Micro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A86A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6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6A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7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11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386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87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6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B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10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B87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87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7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BA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15.667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B87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87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7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8B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123145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Small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087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B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7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BA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13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50B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8BA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B3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BE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14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68BA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B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BA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8BC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18.667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F8B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8B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8B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3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82575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Medium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18BA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BE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BA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C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16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50BE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8BC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BE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8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17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98BC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3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BC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CF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22.667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C8C3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8C3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3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D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82710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Large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10C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C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D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20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00C8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CF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8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22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58CF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D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CF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32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F0D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D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D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772896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Body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58D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D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E0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17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18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E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16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40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E5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14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40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0D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24063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Header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60E0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E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E0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E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17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F0E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E5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E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E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96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60E5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E5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8F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46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E0E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8F0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141188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Title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80E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E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E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F5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28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A0E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F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E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F6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24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18F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F0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F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F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24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78F0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F0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F0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F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851223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Subtitle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28F5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8F6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F5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F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22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68F6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F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F6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16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90F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F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F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80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20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60F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F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F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0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206631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Caption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C0F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8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F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D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12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68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0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800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12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580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80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0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12</a:t>
                      </a:r>
                    </a:p>
                  </a:txBody>
                  <a:tcPr marL="119872" marR="119872" marT="89904" marB="89904">
                    <a:lnL w="12700" cap="flat" cmpd="sng" algn="ctr">
                      <a:solidFill>
                        <a:srgbClr val="100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0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0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08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010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53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BDAD-8A3D-4CDA-8E79-043973E9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94F9-24D8-4624-8843-B08FDBB3E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 Service</a:t>
            </a:r>
          </a:p>
          <a:p>
            <a:r>
              <a:rPr lang="en-US" dirty="0"/>
              <a:t>Preset Styles</a:t>
            </a:r>
          </a:p>
          <a:p>
            <a:r>
              <a:rPr lang="en-US" dirty="0"/>
              <a:t>Dynamic Styles applied to the UI</a:t>
            </a:r>
          </a:p>
        </p:txBody>
      </p:sp>
    </p:spTree>
    <p:extLst>
      <p:ext uri="{BB962C8B-B14F-4D97-AF65-F5344CB8AC3E}">
        <p14:creationId xmlns:p14="http://schemas.microsoft.com/office/powerpoint/2010/main" val="1087122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D97F-1844-4E25-B0CB-34A73C0F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94E49-3C84-450B-9BB5-CDD5B8AEC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38A6-D21A-FB4A-A030-1D7A4F68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&amp; Shapes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31024-769F-2F48-9D10-36C322FF4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5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383</Words>
  <Application>Microsoft Office PowerPoint</Application>
  <PresentationFormat>Widescreen</PresentationFormat>
  <Paragraphs>132</Paragraphs>
  <Slides>28</Slides>
  <Notes>1</Notes>
  <HiddenSlides>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Let’s Make Crazy Beautiful UI With Xamarin.Forms</vt:lpstr>
      <vt:lpstr>Themes: Colors, Fonts, Icons</vt:lpstr>
      <vt:lpstr>PowerPoint Presentation</vt:lpstr>
      <vt:lpstr>PowerPoint Presentation</vt:lpstr>
      <vt:lpstr>Options</vt:lpstr>
      <vt:lpstr>New Font Sizes for a11y</vt:lpstr>
      <vt:lpstr>Ingredients</vt:lpstr>
      <vt:lpstr>Theme Demo</vt:lpstr>
      <vt:lpstr>Gradients &amp; Shapes</vt:lpstr>
      <vt:lpstr>How to Gradient</vt:lpstr>
      <vt:lpstr>How to Shape</vt:lpstr>
      <vt:lpstr>Gradients &amp; Shapes Demo!</vt:lpstr>
      <vt:lpstr>Taking over the Bars</vt:lpstr>
      <vt:lpstr>Options</vt:lpstr>
      <vt:lpstr>Bar Demo!</vt:lpstr>
      <vt:lpstr>Parallax</vt:lpstr>
      <vt:lpstr>Layers</vt:lpstr>
      <vt:lpstr>Layers</vt:lpstr>
      <vt:lpstr>Ingredients</vt:lpstr>
      <vt:lpstr>PowerPoint Presentation</vt:lpstr>
      <vt:lpstr>Transitions</vt:lpstr>
      <vt:lpstr>PowerPoint Presentation</vt:lpstr>
      <vt:lpstr>What makes a good Transition</vt:lpstr>
      <vt:lpstr>When to use a Transition</vt:lpstr>
      <vt:lpstr>Transition Guidelines</vt:lpstr>
      <vt:lpstr>Parallax &amp; Transition Demo!</vt:lpstr>
      <vt:lpstr>Kym Phillpotts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Dave Ortinau</cp:lastModifiedBy>
  <cp:revision>3</cp:revision>
  <dcterms:created xsi:type="dcterms:W3CDTF">2019-07-01T20:26:25Z</dcterms:created>
  <dcterms:modified xsi:type="dcterms:W3CDTF">2019-07-18T13:56:44Z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jamont@microsoft.com</vt:lpwstr>
  </property>
  <property fmtid="{D5CDD505-2E9C-101B-9397-08002B2CF9AE}" pid="5" name="MSIP_Label_f42aa342-8706-4288-bd11-ebb85995028c_SetDate">
    <vt:lpwstr>2019-07-01T20:34:15.3029331Z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98084352-4fe6-4dc7-955f-f944cf8d05fe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